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1378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9A9E4-0D8B-4AC6-AF70-02B31F3295D7}" type="datetimeFigureOut">
              <a:rPr lang="sl-SI" smtClean="0"/>
              <a:t>22.02.2017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BE158-C2B1-4396-BC72-F123C1FCDA5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99116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BE158-C2B1-4396-BC72-F123C1FCDA5A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49002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22.02.2017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08860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22.02.2017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50762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22.02.2017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33301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22.02.2017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79126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22.02.2017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0418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22.02.2017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47981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22.02.2017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33650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22.02.2017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55526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22.02.2017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88932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22.02.2017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8947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22.02.2017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3854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3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7DDDF-42C6-4014-83D3-F0A55AD44039}" type="datetimeFigureOut">
              <a:rPr lang="sl-SI" smtClean="0"/>
              <a:t>22.02.2017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98188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630616" cy="2378695"/>
          </a:xfrm>
        </p:spPr>
        <p:txBody>
          <a:bodyPr>
            <a:normAutofit fontScale="90000"/>
          </a:bodyPr>
          <a:lstStyle/>
          <a:p>
            <a:r>
              <a:rPr lang="sl-SI" b="1" dirty="0" smtClean="0">
                <a:solidFill>
                  <a:srgbClr val="7030A0"/>
                </a:solidFill>
              </a:rPr>
              <a:t>Obrazložitev RAČUNOVODSKEGA DELA letnega poročila in ostalega finančnega poslovanja OŠ Stična v letu </a:t>
            </a:r>
            <a:r>
              <a:rPr lang="sl-SI" b="1" dirty="0" smtClean="0">
                <a:solidFill>
                  <a:srgbClr val="7030A0"/>
                </a:solidFill>
              </a:rPr>
              <a:t>2016</a:t>
            </a:r>
            <a:endParaRPr lang="sl-SI" b="1" dirty="0">
              <a:solidFill>
                <a:srgbClr val="7030A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5622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BILANCA STANJA</a:t>
            </a: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sl-SI" sz="2000" b="1" dirty="0" smtClean="0">
                <a:solidFill>
                  <a:srgbClr val="FF0000"/>
                </a:solidFill>
              </a:rPr>
              <a:t>SREDSTVA</a:t>
            </a:r>
          </a:p>
          <a:p>
            <a:pPr marL="285750" indent="-285750">
              <a:buFontTx/>
              <a:buChar char="-"/>
            </a:pPr>
            <a:endParaRPr lang="sl-SI" sz="1800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DOLGOROČNA SREDSTVA IN </a:t>
            </a:r>
            <a:r>
              <a:rPr lang="sl-SI" sz="1600" b="1" dirty="0" smtClean="0">
                <a:solidFill>
                  <a:srgbClr val="7030A0"/>
                </a:solidFill>
              </a:rPr>
              <a:t>SREDSTVA V UPRAVLJANJU</a:t>
            </a:r>
            <a:endParaRPr lang="sl-SI" sz="1600" b="1" dirty="0" smtClean="0">
              <a:solidFill>
                <a:srgbClr val="7030A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Neopredmetena sredstva</a:t>
            </a:r>
            <a:endParaRPr lang="sl-SI" sz="1600" b="1" dirty="0" smtClean="0">
              <a:solidFill>
                <a:srgbClr val="00206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Zemljišča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Nepremičnine</a:t>
            </a:r>
            <a:endParaRPr lang="sl-SI" sz="1600" b="1" dirty="0" smtClean="0">
              <a:solidFill>
                <a:srgbClr val="00206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Oprema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Dolgoročne terjatve iz poslovanja</a:t>
            </a:r>
            <a:endParaRPr lang="sl-SI" sz="1600" b="1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endParaRPr lang="sl-SI" sz="1600" b="1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KRATKOROČNA SREDSTVA IN AČR</a:t>
            </a:r>
          </a:p>
          <a:p>
            <a:pPr algn="l"/>
            <a:r>
              <a:rPr lang="sl-SI" sz="1600" b="1" dirty="0" smtClean="0">
                <a:solidFill>
                  <a:srgbClr val="002060"/>
                </a:solidFill>
              </a:rPr>
              <a:t>Denarna sredstva v blagajni, na podračunu, terjatve do kupcev</a:t>
            </a:r>
            <a:r>
              <a:rPr lang="sl-SI" sz="1600" b="1" dirty="0" smtClean="0">
                <a:solidFill>
                  <a:srgbClr val="002060"/>
                </a:solidFill>
              </a:rPr>
              <a:t>,  </a:t>
            </a:r>
            <a:r>
              <a:rPr lang="sl-SI" sz="1600" b="1" dirty="0" smtClean="0">
                <a:solidFill>
                  <a:srgbClr val="002060"/>
                </a:solidFill>
              </a:rPr>
              <a:t>uporabnikov EKN, druge kratkoročne terjatve, AČR</a:t>
            </a:r>
          </a:p>
          <a:p>
            <a:pPr marL="285750" indent="-285750" algn="l">
              <a:buFont typeface="Wingdings" pitchFamily="2" charset="2"/>
              <a:buChar char="q"/>
            </a:pPr>
            <a:endParaRPr lang="sl-SI" sz="1600" b="1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ZALOGE</a:t>
            </a:r>
          </a:p>
          <a:p>
            <a:pPr marL="285750" indent="-285750">
              <a:buFont typeface="Wingdings" pitchFamily="2" charset="2"/>
              <a:buChar char="q"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</p:txBody>
      </p:sp>
      <p:sp>
        <p:nvSpPr>
          <p:cNvPr id="5" name="Ograda vsebine 4"/>
          <p:cNvSpPr>
            <a:spLocks noGrp="1"/>
          </p:cNvSpPr>
          <p:nvPr>
            <p:ph sz="half" idx="2"/>
          </p:nvPr>
        </p:nvSpPr>
        <p:spPr>
          <a:xfrm>
            <a:off x="4860032" y="1628800"/>
            <a:ext cx="40386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sl-SI" sz="2000" b="1" dirty="0" smtClean="0">
                <a:solidFill>
                  <a:srgbClr val="FF0000"/>
                </a:solidFill>
              </a:rPr>
              <a:t>OBVEZNOSTI DO VIROV SREDSTEV</a:t>
            </a:r>
          </a:p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KRATKOROČNE OBVEZNOSTI IN PČR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Kratkoročne obveznosti do zaposlenih, do dobaviteljev, do uporabnikov EKN, druge kratkoročne obveznosti iz poslovanja, PČR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LASTNI VIRI IN DOLGOROČNE OBVEZNOSTI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Dolgoročne pasivne časovne razmejitve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Obveznosti za sredstva prejeta v upravljanje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Presežek prihodkov nad odhodki</a:t>
            </a:r>
          </a:p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sl-SI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5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7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Viri za nabavo sredstev</a:t>
            </a:r>
            <a:endParaRPr lang="sl-SI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občinskega proračuna – občine Ivančna </a:t>
            </a:r>
            <a:r>
              <a:rPr lang="sl-SI" sz="1600" b="1" dirty="0" err="1" smtClean="0">
                <a:solidFill>
                  <a:srgbClr val="7030A0"/>
                </a:solidFill>
              </a:rPr>
              <a:t>Gorica	3.665</a:t>
            </a:r>
            <a:r>
              <a:rPr lang="sl-SI" sz="1600" b="1" dirty="0" smtClean="0">
                <a:solidFill>
                  <a:srgbClr val="7030A0"/>
                </a:solidFill>
              </a:rPr>
              <a:t>,99 €	</a:t>
            </a:r>
            <a:endParaRPr lang="sl-SI" sz="1600" b="1" dirty="0" smtClean="0">
              <a:solidFill>
                <a:srgbClr val="7030A0"/>
              </a:solidFill>
            </a:endParaRPr>
          </a:p>
          <a:p>
            <a:r>
              <a:rPr lang="sl-SI" sz="1600" b="1" dirty="0" smtClean="0">
                <a:solidFill>
                  <a:srgbClr val="0070C0"/>
                </a:solidFill>
              </a:rPr>
              <a:t>Pogodba o brezplačnem prenosu sredstev v upravljanje in uporabo OŠ Stična    </a:t>
            </a:r>
            <a:endParaRPr lang="sl-SI" sz="16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sl-SI" sz="1600" b="1" dirty="0" smtClean="0">
                <a:solidFill>
                  <a:srgbClr val="0070C0"/>
                </a:solidFill>
              </a:rPr>
              <a:t>        </a:t>
            </a:r>
            <a:r>
              <a:rPr lang="sl-SI" sz="1600" b="1" dirty="0" smtClean="0">
                <a:solidFill>
                  <a:srgbClr val="0070C0"/>
                </a:solidFill>
              </a:rPr>
              <a:t> (izgradnja kanalizacijskega priključka VG, stoli, mize VG)</a:t>
            </a:r>
            <a:endParaRPr lang="sl-SI" sz="16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sl-SI" sz="1600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državnega proračuna </a:t>
            </a:r>
            <a:r>
              <a:rPr lang="sl-SI" sz="1600" b="1" dirty="0" smtClean="0">
                <a:solidFill>
                  <a:srgbClr val="7030A0"/>
                </a:solidFill>
              </a:rPr>
              <a:t>– MIZŠ		                    61.954,02 €</a:t>
            </a:r>
            <a:endParaRPr lang="sl-SI" sz="1600" b="1" dirty="0" smtClean="0">
              <a:solidFill>
                <a:srgbClr val="7030A0"/>
              </a:solidFill>
            </a:endParaRPr>
          </a:p>
          <a:p>
            <a:r>
              <a:rPr lang="sl-SI" sz="1600" b="1" dirty="0" smtClean="0">
                <a:solidFill>
                  <a:srgbClr val="002060"/>
                </a:solidFill>
              </a:rPr>
              <a:t>(učila, knjige, učbeniki, strokovna literatura)</a:t>
            </a:r>
            <a:endParaRPr lang="sl-SI" sz="16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lastnih sredstev:				                   </a:t>
            </a:r>
            <a:r>
              <a:rPr lang="sl-SI" sz="1600" b="1" dirty="0" smtClean="0">
                <a:solidFill>
                  <a:srgbClr val="7030A0"/>
                </a:solidFill>
              </a:rPr>
              <a:t>11.689,61  </a:t>
            </a:r>
            <a:r>
              <a:rPr lang="sl-SI" sz="1600" b="1" dirty="0" smtClean="0">
                <a:solidFill>
                  <a:srgbClr val="7030A0"/>
                </a:solidFill>
              </a:rPr>
              <a:t>€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presežka preteklih let:		</a:t>
            </a:r>
            <a:r>
              <a:rPr lang="sl-SI" sz="1600" b="1" dirty="0">
                <a:solidFill>
                  <a:srgbClr val="7030A0"/>
                </a:solidFill>
              </a:rPr>
              <a:t> </a:t>
            </a:r>
            <a:r>
              <a:rPr lang="sl-SI" sz="1600" b="1" dirty="0" smtClean="0">
                <a:solidFill>
                  <a:srgbClr val="7030A0"/>
                </a:solidFill>
              </a:rPr>
              <a:t>                  </a:t>
            </a:r>
            <a:r>
              <a:rPr lang="sl-SI" sz="1600" b="1" dirty="0" smtClean="0">
                <a:solidFill>
                  <a:srgbClr val="7030A0"/>
                </a:solidFill>
              </a:rPr>
              <a:t>10.603,99  </a:t>
            </a:r>
            <a:r>
              <a:rPr lang="sl-SI" sz="1600" b="1" dirty="0" smtClean="0">
                <a:solidFill>
                  <a:srgbClr val="7030A0"/>
                </a:solidFill>
              </a:rPr>
              <a:t>€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šolskega sklada				</a:t>
            </a:r>
            <a:r>
              <a:rPr lang="sl-SI" sz="1600" b="1" dirty="0" smtClean="0">
                <a:solidFill>
                  <a:srgbClr val="7030A0"/>
                </a:solidFill>
              </a:rPr>
              <a:t>   823,38  </a:t>
            </a:r>
            <a:r>
              <a:rPr lang="sl-SI" sz="1600" b="1" dirty="0" smtClean="0">
                <a:solidFill>
                  <a:srgbClr val="7030A0"/>
                </a:solidFill>
              </a:rPr>
              <a:t>€</a:t>
            </a:r>
          </a:p>
          <a:p>
            <a:pPr>
              <a:buFont typeface="Wingdings" pitchFamily="2" charset="2"/>
              <a:buChar char="q"/>
            </a:pPr>
            <a:endParaRPr lang="sl-SI" sz="1600" b="1" dirty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projekta Zdrav življenjski slog:		</a:t>
            </a:r>
            <a:r>
              <a:rPr lang="sl-SI" sz="1600" b="1" dirty="0" smtClean="0">
                <a:solidFill>
                  <a:srgbClr val="7030A0"/>
                </a:solidFill>
              </a:rPr>
              <a:t>                     2.088,83  </a:t>
            </a:r>
            <a:r>
              <a:rPr lang="sl-SI" sz="1600" b="1" dirty="0" smtClean="0">
                <a:solidFill>
                  <a:srgbClr val="7030A0"/>
                </a:solidFill>
              </a:rPr>
              <a:t>€</a:t>
            </a:r>
          </a:p>
          <a:p>
            <a:pPr>
              <a:buFont typeface="Wingdings" pitchFamily="2" charset="2"/>
              <a:buChar char="q"/>
            </a:pPr>
            <a:endParaRPr lang="sl-SI" sz="1600" b="1" dirty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Podarjeni računalniki </a:t>
            </a:r>
            <a:r>
              <a:rPr lang="sl-SI" sz="1600" b="1" dirty="0" smtClean="0">
                <a:solidFill>
                  <a:srgbClr val="7030A0"/>
                </a:solidFill>
              </a:rPr>
              <a:t>(VOKA - 33, FURS 15 </a:t>
            </a:r>
            <a:r>
              <a:rPr lang="sl-SI" sz="1600" b="1" dirty="0" smtClean="0">
                <a:solidFill>
                  <a:srgbClr val="7030A0"/>
                </a:solidFill>
              </a:rPr>
              <a:t>kom</a:t>
            </a:r>
            <a:r>
              <a:rPr lang="sl-SI" sz="1600" b="1" dirty="0" smtClean="0">
                <a:solidFill>
                  <a:srgbClr val="7030A0"/>
                </a:solidFill>
              </a:rPr>
              <a:t>.)</a:t>
            </a:r>
            <a:r>
              <a:rPr lang="sl-SI" sz="1600" b="1" dirty="0" smtClean="0">
                <a:solidFill>
                  <a:srgbClr val="7030A0"/>
                </a:solidFill>
              </a:rPr>
              <a:t>		</a:t>
            </a:r>
            <a:r>
              <a:rPr lang="sl-SI" sz="1600" b="1" dirty="0" smtClean="0">
                <a:solidFill>
                  <a:srgbClr val="7030A0"/>
                </a:solidFill>
              </a:rPr>
              <a:t>     48,00  </a:t>
            </a:r>
            <a:r>
              <a:rPr lang="sl-SI" sz="1600" b="1" dirty="0" smtClean="0">
                <a:solidFill>
                  <a:srgbClr val="7030A0"/>
                </a:solidFill>
              </a:rPr>
              <a:t>€						</a:t>
            </a:r>
          </a:p>
          <a:p>
            <a:pPr marL="0" indent="0">
              <a:buNone/>
            </a:pPr>
            <a:endParaRPr lang="sl-SI" sz="16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endParaRPr lang="sl-SI" sz="1600" b="1" dirty="0" smtClean="0">
              <a:solidFill>
                <a:srgbClr val="002060"/>
              </a:solidFill>
            </a:endParaRPr>
          </a:p>
          <a:p>
            <a:endParaRPr lang="sl-SI" sz="1600" b="1" dirty="0">
              <a:solidFill>
                <a:srgbClr val="7030A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4294967295"/>
          </p:nvPr>
        </p:nvSpPr>
        <p:spPr>
          <a:xfrm>
            <a:off x="0" y="5589240"/>
            <a:ext cx="45719" cy="49560"/>
          </a:xfrm>
          <a:noFill/>
        </p:spPr>
        <p:txBody>
          <a:bodyPr>
            <a:normAutofit fontScale="25000" lnSpcReduction="20000"/>
          </a:bodyPr>
          <a:lstStyle/>
          <a:p>
            <a:pPr marL="285750" indent="-285750" algn="l">
              <a:buFont typeface="Wingdings" pitchFamily="2" charset="2"/>
              <a:buChar char="q"/>
            </a:pPr>
            <a:endParaRPr lang="sl-SI" sz="1600" b="1" dirty="0" smtClean="0"/>
          </a:p>
          <a:p>
            <a:pPr marL="0" indent="0">
              <a:buNone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212119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116</Words>
  <Application>Microsoft Office PowerPoint</Application>
  <PresentationFormat>Diaprojekcija na zaslonu (4:3)</PresentationFormat>
  <Paragraphs>50</Paragraphs>
  <Slides>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3</vt:i4>
      </vt:variant>
    </vt:vector>
  </HeadingPairs>
  <TitlesOfParts>
    <vt:vector size="4" baseType="lpstr">
      <vt:lpstr>Officeova tema</vt:lpstr>
      <vt:lpstr>Obrazložitev RAČUNOVODSKEGA DELA letnega poročila in ostalega finančnega poslovanja OŠ Stična v letu 2016</vt:lpstr>
      <vt:lpstr>BILANCA STANJA</vt:lpstr>
      <vt:lpstr>Viri za nabavo sredstev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BILANCA STANJA</dc:title>
  <dc:creator>Melita</dc:creator>
  <cp:lastModifiedBy>Melita</cp:lastModifiedBy>
  <cp:revision>21</cp:revision>
  <dcterms:created xsi:type="dcterms:W3CDTF">2013-02-20T15:19:25Z</dcterms:created>
  <dcterms:modified xsi:type="dcterms:W3CDTF">2017-02-22T09:58:06Z</dcterms:modified>
</cp:coreProperties>
</file>